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60" r:id="rId2"/>
    <p:sldId id="263" r:id="rId3"/>
    <p:sldId id="329" r:id="rId4"/>
    <p:sldId id="361" r:id="rId5"/>
    <p:sldId id="382" r:id="rId6"/>
    <p:sldId id="364" r:id="rId7"/>
    <p:sldId id="372" r:id="rId8"/>
    <p:sldId id="378" r:id="rId9"/>
    <p:sldId id="379" r:id="rId10"/>
    <p:sldId id="384" r:id="rId11"/>
    <p:sldId id="385" r:id="rId12"/>
    <p:sldId id="390" r:id="rId13"/>
    <p:sldId id="357" r:id="rId14"/>
    <p:sldId id="391" r:id="rId15"/>
    <p:sldId id="377" r:id="rId16"/>
    <p:sldId id="39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006600"/>
    <a:srgbClr val="FF9933"/>
    <a:srgbClr val="FF5050"/>
    <a:srgbClr val="CC6600"/>
    <a:srgbClr val="000099"/>
    <a:srgbClr val="14A025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44" autoAdjust="0"/>
  </p:normalViewPr>
  <p:slideViewPr>
    <p:cSldViewPr>
      <p:cViewPr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FAO_2009\4489816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66983806559344"/>
          <c:y val="5.6105782777945867E-2"/>
          <c:w val="0.79944994462189856"/>
          <c:h val="0.79898295658779084"/>
        </c:manualLayout>
      </c:layout>
      <c:areaChart>
        <c:grouping val="stacked"/>
        <c:varyColors val="0"/>
        <c:ser>
          <c:idx val="3"/>
          <c:order val="0"/>
          <c:tx>
            <c:strRef>
              <c:f>'Figure 1'!$B$7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0000FF">
                <a:alpha val="66000"/>
              </a:srgbClr>
            </a:solidFill>
            <a:ln w="254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IN" sz="20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'Figure 1'!$C$4:$M$4</c:f>
              <c:numCache>
                <c:formatCode>0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1'!$C$7:$M$7</c:f>
              <c:numCache>
                <c:formatCode>_(* #,##0.0_);_(* \(#,##0.0\);_(* "-"??_);_(@_)</c:formatCode>
                <c:ptCount val="11"/>
                <c:pt idx="0">
                  <c:v>2901.4340561000022</c:v>
                </c:pt>
                <c:pt idx="1">
                  <c:v>2835.1784536999999</c:v>
                </c:pt>
                <c:pt idx="2">
                  <c:v>2801.1273719703922</c:v>
                </c:pt>
                <c:pt idx="3">
                  <c:v>2767.4852508004055</c:v>
                </c:pt>
                <c:pt idx="4">
                  <c:v>2734.2471784887193</c:v>
                </c:pt>
                <c:pt idx="5">
                  <c:v>2701.4083023247958</c:v>
                </c:pt>
                <c:pt idx="6">
                  <c:v>2668.9638278800012</c:v>
                </c:pt>
                <c:pt idx="7">
                  <c:v>2645.3204878857791</c:v>
                </c:pt>
                <c:pt idx="8">
                  <c:v>2621.8865952884262</c:v>
                </c:pt>
                <c:pt idx="9">
                  <c:v>2598.6602946727517</c:v>
                </c:pt>
                <c:pt idx="10">
                  <c:v>2575.6397470599995</c:v>
                </c:pt>
              </c:numCache>
            </c:numRef>
          </c:val>
        </c:ser>
        <c:ser>
          <c:idx val="1"/>
          <c:order val="1"/>
          <c:tx>
            <c:strRef>
              <c:f>'Figure 1'!$B$5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CC3399">
                <a:alpha val="50000"/>
              </a:srgbClr>
            </a:solidFill>
            <a:ln w="12700">
              <a:solidFill>
                <a:srgbClr val="3333CC"/>
              </a:solidFill>
              <a:prstDash val="solid"/>
            </a:ln>
          </c:spPr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IN" sz="20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'Figure 1'!$C$4:$M$4</c:f>
              <c:numCache>
                <c:formatCode>0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1'!$C$5:$M$5</c:f>
              <c:numCache>
                <c:formatCode>_(* #,##0.0_);_(* \(#,##0.0\);_(* "-"??_);_(@_)</c:formatCode>
                <c:ptCount val="11"/>
                <c:pt idx="0">
                  <c:v>346.36976299999992</c:v>
                </c:pt>
                <c:pt idx="1">
                  <c:v>377.12317299999899</c:v>
                </c:pt>
                <c:pt idx="2">
                  <c:v>418.30130702664229</c:v>
                </c:pt>
                <c:pt idx="3">
                  <c:v>463.97568748764616</c:v>
                </c:pt>
                <c:pt idx="4">
                  <c:v>514.63726018411853</c:v>
                </c:pt>
                <c:pt idx="5">
                  <c:v>570.83057736055343</c:v>
                </c:pt>
                <c:pt idx="6">
                  <c:v>633.15965099999949</c:v>
                </c:pt>
                <c:pt idx="7">
                  <c:v>664.00718917944744</c:v>
                </c:pt>
                <c:pt idx="8">
                  <c:v>696.35761941815247</c:v>
                </c:pt>
                <c:pt idx="9">
                  <c:v>730.28416261721304</c:v>
                </c:pt>
                <c:pt idx="10">
                  <c:v>765.86360699999796</c:v>
                </c:pt>
              </c:numCache>
            </c:numRef>
          </c:val>
        </c:ser>
        <c:ser>
          <c:idx val="2"/>
          <c:order val="2"/>
          <c:tx>
            <c:strRef>
              <c:f>'Figure 1'!$B$6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FF0000">
                <a:alpha val="47000"/>
              </a:srgbClr>
            </a:solidFill>
            <a:ln w="25400">
              <a:gradFill>
                <a:gsLst>
                  <a:gs pos="0">
                    <a:srgbClr val="4F81BD">
                      <a:tint val="66000"/>
                      <a:satMod val="160000"/>
                      <a:alpha val="55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  <a:effectLst>
              <a:outerShdw blurRad="50800" dist="50800" dir="5400000" algn="ctr" rotWithShape="0">
                <a:srgbClr val="000000">
                  <a:alpha val="74000"/>
                </a:srgbClr>
              </a:outerShdw>
            </a:effectLst>
          </c:spPr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IN" sz="20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'Figure 1'!$C$4:$M$4</c:f>
              <c:numCache>
                <c:formatCode>0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1'!$C$6:$M$6</c:f>
              <c:numCache>
                <c:formatCode>_(* #,##0.0_);_(* \(#,##0.0\);_(* "-"??_);_(@_)</c:formatCode>
                <c:ptCount val="11"/>
                <c:pt idx="0">
                  <c:v>593.0842103</c:v>
                </c:pt>
                <c:pt idx="1">
                  <c:v>710.15699598999947</c:v>
                </c:pt>
                <c:pt idx="2">
                  <c:v>784.27754907866677</c:v>
                </c:pt>
                <c:pt idx="3">
                  <c:v>866.13421745053188</c:v>
                </c:pt>
                <c:pt idx="4">
                  <c:v>956.53443544309755</c:v>
                </c:pt>
                <c:pt idx="5">
                  <c:v>1056.3699109840338</c:v>
                </c:pt>
                <c:pt idx="6">
                  <c:v>1166.6254214000001</c:v>
                </c:pt>
                <c:pt idx="7">
                  <c:v>1216.9224557975931</c:v>
                </c:pt>
                <c:pt idx="8">
                  <c:v>1269.3879597165819</c:v>
                </c:pt>
                <c:pt idx="9">
                  <c:v>1324.1154229644997</c:v>
                </c:pt>
                <c:pt idx="10">
                  <c:v>1381.202366</c:v>
                </c:pt>
              </c:numCache>
            </c:numRef>
          </c:val>
        </c:ser>
        <c:ser>
          <c:idx val="4"/>
          <c:order val="3"/>
          <c:tx>
            <c:strRef>
              <c:f>'Figure 1'!$B$8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rgbClr val="00B050">
                <a:alpha val="67000"/>
              </a:srgbClr>
            </a:solidFill>
            <a:ln w="25400">
              <a:solidFill>
                <a:srgbClr val="00B050">
                  <a:alpha val="72000"/>
                </a:srgbClr>
              </a:solidFill>
            </a:ln>
          </c:spPr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IN" sz="20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'Figure 1'!$C$4:$M$4</c:f>
              <c:numCache>
                <c:formatCode>0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1'!$C$8:$M$8</c:f>
              <c:numCache>
                <c:formatCode>_(* #,##0.0_);_(* \(#,##0.0\);_(* "-"??_);_(@_)</c:formatCode>
                <c:ptCount val="11"/>
                <c:pt idx="0">
                  <c:v>244.8877390000028</c:v>
                </c:pt>
                <c:pt idx="1">
                  <c:v>307.87047320000005</c:v>
                </c:pt>
                <c:pt idx="2">
                  <c:v>379.70178916431576</c:v>
                </c:pt>
                <c:pt idx="3">
                  <c:v>468.29254912316338</c:v>
                </c:pt>
                <c:pt idx="4">
                  <c:v>577.55301086919371</c:v>
                </c:pt>
                <c:pt idx="5">
                  <c:v>712.30576055213305</c:v>
                </c:pt>
                <c:pt idx="6">
                  <c:v>878.49857409999993</c:v>
                </c:pt>
                <c:pt idx="7">
                  <c:v>1012.854451985967</c:v>
                </c:pt>
                <c:pt idx="8">
                  <c:v>1167.7584587531087</c:v>
                </c:pt>
                <c:pt idx="9">
                  <c:v>1346.3531856088548</c:v>
                </c:pt>
                <c:pt idx="10">
                  <c:v>1552.2618456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89829376"/>
        <c:axId val="89831296"/>
      </c:areaChart>
      <c:catAx>
        <c:axId val="89829376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47169280005802389"/>
              <c:y val="0.9343945960243346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IN" sz="1400" b="1"/>
            </a:pPr>
            <a:endParaRPr lang="en-US"/>
          </a:p>
        </c:txPr>
        <c:crossAx val="8983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83129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</c:majorGridlines>
        <c:title>
          <c:tx>
            <c:rich>
              <a:bodyPr/>
              <a:lstStyle/>
              <a:p>
                <a:pPr>
                  <a:defRPr lang="en-IN" sz="2000"/>
                </a:pPr>
                <a:r>
                  <a:rPr lang="en-US" sz="2000"/>
                  <a:t>water use (km3)</a:t>
                </a:r>
              </a:p>
            </c:rich>
          </c:tx>
          <c:layout>
            <c:manualLayout>
              <c:xMode val="edge"/>
              <c:yMode val="edge"/>
              <c:x val="8.6707555337968249E-3"/>
              <c:y val="0.280529003641986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IN" sz="1600" b="1"/>
            </a:pPr>
            <a:endParaRPr lang="en-US"/>
          </a:p>
        </c:txPr>
        <c:crossAx val="89829376"/>
        <c:crosses val="autoZero"/>
        <c:crossBetween val="midCat"/>
        <c:majorUnit val="500"/>
      </c:valAx>
    </c:plotArea>
    <c:plotVisOnly val="1"/>
    <c:dispBlanksAs val="zero"/>
    <c:showDLblsOverMax val="0"/>
  </c:chart>
  <c:spPr>
    <a:solidFill>
      <a:schemeClr val="lt1"/>
    </a:solidFill>
    <a:ln w="127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0.72948</cdr:x>
      <cdr:y>0.23611</cdr:y>
    </cdr:from>
    <cdr:to>
      <cdr:x>0.93009</cdr:x>
      <cdr:y>0.30556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1295400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Manufacturing</a:t>
          </a:r>
          <a:endParaRPr lang="en-IN" sz="1800" b="1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0.7549</cdr:x>
      <cdr:y>0.65672</cdr:y>
    </cdr:from>
    <cdr:to>
      <cdr:x>0.92815</cdr:x>
      <cdr:y>0.72616</cdr:y>
    </cdr:to>
    <cdr:sp macro="" textlink="">
      <cdr:nvSpPr>
        <cdr:cNvPr id="3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7400" y="3352800"/>
          <a:ext cx="1346568" cy="3545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i="1"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i="1"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i="1"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i="1"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i="1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400" i="1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400" i="1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400" i="1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400" i="1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en-US" sz="1800" b="1" i="0" dirty="0">
              <a:solidFill>
                <a:srgbClr val="FFFFFF"/>
              </a:solidFill>
              <a:cs typeface="Arial" pitchFamily="34" charset="0"/>
            </a:rPr>
            <a:t>Agriculture</a:t>
          </a:r>
          <a:endParaRPr lang="en-IN" sz="1800" b="1" i="0" dirty="0">
            <a:solidFill>
              <a:srgbClr val="FFFFFF"/>
            </a:solidFill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22E05B-3404-4799-92AA-FA144BCC5740}" type="datetimeFigureOut">
              <a:rPr lang="en-US"/>
              <a:pPr>
                <a:defRPr/>
              </a:pPr>
              <a:t>20-Feb-12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B002C5-80F5-483B-B769-3085CE5028A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59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FAAA-78BC-47E3-86C2-6755559DAB48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20CD-96F5-43F1-AF17-502EF9BBC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C787-2736-4B00-B5C4-F7D22CE6438E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D4CC-9855-440D-84BC-5FB94458E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ABDE-4658-403F-A0A0-6BE68049FE36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9812-8CDF-4040-A9E6-D67AE0410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72A6-D6F2-47AD-8C00-C38B7A1D61B8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775D-10AD-49FB-8AAF-69DE82DDA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A217-D0E7-4B1B-B315-8C9E0048BCEE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F6BF-57B6-4333-B846-95050724C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3C5E-F78B-4600-B49C-889D46739900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11FD-7F1A-459A-B094-F6187BF86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B747-B1D9-4E2E-B1BF-05528BBDC260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DE65-7F78-4F95-84E4-0B489359E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67BA-F9C9-41B9-A4E8-C8213378EDCE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8822-2E6D-4099-846F-DE0E253B0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7624-04B6-4393-BFE2-754D8663017D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A2ED-2675-442A-93DD-0E156353B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A20C-A49E-4AEC-9F30-AC8E6B9767FB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2868-BB22-442D-B94A-32BEC49F1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4C3B-AC3E-4D2C-84A3-42B50B4D9EA3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7752-DB99-4C9D-973B-7F6C1251D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85FD9D-6E9F-46BD-99AC-65E37D26DADA}" type="datetimeFigureOut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52EB03-537E-4E49-A3CF-E190DC106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nl top for pp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icid_trans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96200" y="6130925"/>
            <a:ext cx="576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147248" cy="685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Impact of Water Resources Management practices on Health Policies</a:t>
            </a:r>
            <a:r>
              <a:rPr lang="en-I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200" dirty="0" smtClean="0">
                <a:solidFill>
                  <a:srgbClr val="009900"/>
                </a:solidFill>
              </a:rPr>
              <a:t/>
            </a:r>
            <a:br>
              <a:rPr lang="en-IN" sz="3200" dirty="0" smtClean="0">
                <a:solidFill>
                  <a:srgbClr val="009900"/>
                </a:solidFill>
              </a:rPr>
            </a:br>
            <a:r>
              <a:rPr lang="en-IN" sz="2400" b="1" dirty="0" err="1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Avinash</a:t>
            </a:r>
            <a:r>
              <a:rPr lang="en-IN" sz="2400" b="1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C </a:t>
            </a:r>
            <a:r>
              <a:rPr lang="en-IN" sz="2400" b="1" dirty="0" err="1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Tyagi</a:t>
            </a:r>
            <a:r>
              <a:rPr lang="en-IN" sz="2400" b="1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IN" sz="2400" b="1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IN" sz="1800" b="1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Secretary General, ICID</a:t>
            </a:r>
            <a:endParaRPr lang="en-IN" sz="1800" b="1" dirty="0"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019800" cy="762000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16th African Water Association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Congress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20-23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February 2012, Marrakesh, Morocco </a:t>
            </a:r>
            <a:endParaRPr lang="en-I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9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National Water Policy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“…to meet all the needs of water: drinking agriculture, hydropower, ecological…..”</a:t>
            </a:r>
          </a:p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Recognize: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“ … the various available water sources  are distributed in time and space which do not match the demand and sets out ways and means to harness all available sources….”. 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“ … the need to recycle and reuse….”</a:t>
            </a:r>
          </a:p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But often fail to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Include wastewater in their water budgets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Recognize the intricacies of urban hydrologic cycle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Set up institutions that cross-over the boundaries of waste water management in urban setting and irrigation management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8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Disaster Management Plans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“…to  reduce the adverse impacts of extreme events such as droughts and floods (for example)…..”</a:t>
            </a:r>
          </a:p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Recognize: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“ … the risk (floods or drought) assessment as a means to take preventive and prepare post disaster preparedness plans….”. 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“ … ….”</a:t>
            </a:r>
          </a:p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But often fail to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Assess health risks, particularly due to flooding of chemical factories, wastewater treatment plants and wastewater agriculture fields</a:t>
            </a:r>
          </a:p>
        </p:txBody>
      </p:sp>
    </p:spTree>
    <p:extLst>
      <p:ext uri="{BB962C8B-B14F-4D97-AF65-F5344CB8AC3E}">
        <p14:creationId xmlns:p14="http://schemas.microsoft.com/office/powerpoint/2010/main" val="46141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Urban Flood Management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9388" y="1773238"/>
            <a:ext cx="8640762" cy="4240212"/>
            <a:chOff x="1134" y="9804"/>
            <a:chExt cx="9120" cy="4045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1134" y="9804"/>
              <a:ext cx="9120" cy="40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3375 w 21600"/>
                <a:gd name="T1" fmla="*/ G1 h 21600"/>
                <a:gd name="T2" fmla="*/ G6 w 21600"/>
                <a:gd name="T3" fmla="*/ G2 h 21600"/>
              </a:gdLst>
              <a:ahLst/>
              <a:cxnLst/>
              <a:rect l="T0" t="T1" r="T2" b="T3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6" name="Text Box 6"/>
            <p:cNvSpPr txBox="1">
              <a:spLocks noChangeAspect="1" noChangeArrowheads="1"/>
            </p:cNvSpPr>
            <p:nvPr/>
          </p:nvSpPr>
          <p:spPr bwMode="auto">
            <a:xfrm>
              <a:off x="2092" y="12312"/>
              <a:ext cx="287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171" tIns="32085" rIns="64171" bIns="32085">
              <a:spAutoFit/>
            </a:bodyPr>
            <a:lstStyle/>
            <a:p>
              <a:r>
                <a:rPr lang="fr-CH" altLang="ja-JP" sz="9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LAND   USE     PLANNING</a:t>
              </a:r>
              <a:endParaRPr lang="en-US" sz="32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2091" y="11064"/>
              <a:ext cx="5850" cy="12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8" name="AutoShape 8"/>
            <p:cNvSpPr>
              <a:spLocks noChangeAspect="1" noChangeArrowheads="1"/>
            </p:cNvSpPr>
            <p:nvPr/>
          </p:nvSpPr>
          <p:spPr bwMode="auto">
            <a:xfrm>
              <a:off x="5602" y="11420"/>
              <a:ext cx="638" cy="47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64171" tIns="32085" rIns="64171" bIns="32085" anchor="ctr"/>
            <a:lstStyle/>
            <a:p>
              <a:pPr algn="ctr"/>
              <a:endPara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spect="1" noChangeArrowheads="1"/>
            </p:cNvSpPr>
            <p:nvPr/>
          </p:nvSpPr>
          <p:spPr bwMode="auto">
            <a:xfrm>
              <a:off x="6313" y="11279"/>
              <a:ext cx="2226" cy="874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171" tIns="32085" rIns="64171" bIns="32085" anchor="ctr"/>
            <a:lstStyle/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Storm </a:t>
              </a:r>
            </a:p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Water Management</a:t>
              </a:r>
            </a:p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Plans</a:t>
              </a:r>
              <a:endParaRPr lang="en-US" sz="28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0" name="Rectangle 10"/>
            <p:cNvSpPr>
              <a:spLocks noChangeAspect="1" noChangeArrowheads="1"/>
            </p:cNvSpPr>
            <p:nvPr/>
          </p:nvSpPr>
          <p:spPr bwMode="auto">
            <a:xfrm>
              <a:off x="3750" y="11358"/>
              <a:ext cx="1855" cy="6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4171" tIns="32085" rIns="64171" bIns="32085" anchor="ctr"/>
            <a:lstStyle/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Basin</a:t>
              </a:r>
            </a:p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Flood Management</a:t>
              </a:r>
            </a:p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Plans</a:t>
              </a:r>
              <a:endParaRPr lang="en-US" sz="3200" b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>
              <a:off x="1233" y="10784"/>
              <a:ext cx="844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1233" y="12731"/>
              <a:ext cx="844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1134" y="10178"/>
              <a:ext cx="88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171" tIns="32085" rIns="64171" bIns="32085">
              <a:spAutoFit/>
            </a:bodyPr>
            <a:lstStyle/>
            <a:p>
              <a:r>
                <a:rPr lang="fr-CH" altLang="ja-JP" sz="1200" b="1" i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Principales</a:t>
              </a:r>
              <a:endParaRPr lang="en-US" sz="3200" b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spect="1" noChangeArrowheads="1"/>
            </p:cNvSpPr>
            <p:nvPr/>
          </p:nvSpPr>
          <p:spPr bwMode="auto">
            <a:xfrm>
              <a:off x="1134" y="11546"/>
              <a:ext cx="50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171" tIns="32085" rIns="64171" bIns="32085">
              <a:spAutoFit/>
            </a:bodyPr>
            <a:lstStyle/>
            <a:p>
              <a:r>
                <a:rPr lang="fr-CH" altLang="ja-JP" sz="1200" b="1" i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Plans</a:t>
              </a:r>
              <a:endParaRPr lang="en-US" sz="32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5" name="Text Box 15"/>
            <p:cNvSpPr txBox="1">
              <a:spLocks noChangeAspect="1" noChangeArrowheads="1"/>
            </p:cNvSpPr>
            <p:nvPr/>
          </p:nvSpPr>
          <p:spPr bwMode="auto">
            <a:xfrm>
              <a:off x="1134" y="13140"/>
              <a:ext cx="122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171" tIns="32085" rIns="64171" bIns="32085">
              <a:spAutoFit/>
            </a:bodyPr>
            <a:lstStyle/>
            <a:p>
              <a:r>
                <a:rPr lang="fr-CH" altLang="ja-JP" sz="1200" b="1" i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Concepts</a:t>
              </a:r>
              <a:endParaRPr lang="en-US" sz="32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spect="1" noChangeArrowheads="1"/>
            </p:cNvSpPr>
            <p:nvPr/>
          </p:nvSpPr>
          <p:spPr bwMode="auto">
            <a:xfrm>
              <a:off x="3826" y="9984"/>
              <a:ext cx="1776" cy="68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171" tIns="32085" rIns="64171" bIns="32085" anchor="ctr"/>
            <a:lstStyle/>
            <a:p>
              <a:pPr algn="ctr"/>
              <a:endParaRPr lang="fr-CH" altLang="ja-JP" sz="1200" b="1" smtClean="0">
                <a:solidFill>
                  <a:srgbClr val="000000"/>
                </a:solidFill>
                <a:ea typeface="MS Mincho" pitchFamily="49" charset="-128"/>
                <a:cs typeface="Times New Roman" pitchFamily="18" charset="0"/>
              </a:endParaRPr>
            </a:p>
            <a:p>
              <a:pPr algn="ctr"/>
              <a:r>
                <a:rPr lang="en-US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Risk Management</a:t>
              </a:r>
              <a:endParaRPr lang="en-US" sz="3200" b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7" name="Rectangle 17"/>
            <p:cNvSpPr>
              <a:spLocks noChangeAspect="1" noChangeArrowheads="1"/>
            </p:cNvSpPr>
            <p:nvPr/>
          </p:nvSpPr>
          <p:spPr bwMode="auto">
            <a:xfrm>
              <a:off x="6267" y="9984"/>
              <a:ext cx="1781" cy="68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171" tIns="32085" rIns="64171" bIns="32085" anchor="ctr"/>
            <a:lstStyle/>
            <a:p>
              <a:pPr algn="ctr"/>
              <a:r>
                <a:rPr lang="en-US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Sustainable Urban Drainage Systems</a:t>
              </a:r>
              <a:endParaRPr lang="en-US" sz="3200" b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8" name="Rectangle 18"/>
            <p:cNvSpPr>
              <a:spLocks noChangeAspect="1" noChangeArrowheads="1"/>
            </p:cNvSpPr>
            <p:nvPr/>
          </p:nvSpPr>
          <p:spPr bwMode="auto">
            <a:xfrm>
              <a:off x="6858" y="12846"/>
              <a:ext cx="1499" cy="818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171" tIns="32085" rIns="64171" bIns="32085" anchor="ctr"/>
            <a:lstStyle/>
            <a:p>
              <a:pPr algn="ctr"/>
              <a:r>
                <a:rPr lang="en-US" altLang="ja-JP" sz="900" b="1" smtClean="0">
                  <a:solidFill>
                    <a:srgbClr val="FFFF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Total Water Cycle Management</a:t>
              </a: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9" name="Rectangle 19"/>
            <p:cNvSpPr>
              <a:spLocks noChangeAspect="1" noChangeArrowheads="1"/>
            </p:cNvSpPr>
            <p:nvPr/>
          </p:nvSpPr>
          <p:spPr bwMode="auto">
            <a:xfrm>
              <a:off x="3587" y="12846"/>
              <a:ext cx="1499" cy="879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171" tIns="32085" rIns="64171" bIns="32085" anchor="ctr"/>
            <a:lstStyle/>
            <a:p>
              <a:pPr algn="ctr"/>
              <a:r>
                <a:rPr lang="fr-CH" altLang="ja-JP" sz="900" b="1" smtClean="0">
                  <a:solidFill>
                    <a:srgbClr val="FFFF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Integrated Flood Management</a:t>
              </a: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spect="1" noChangeArrowheads="1"/>
            </p:cNvSpPr>
            <p:nvPr/>
          </p:nvSpPr>
          <p:spPr bwMode="auto">
            <a:xfrm>
              <a:off x="1879" y="11372"/>
              <a:ext cx="1190" cy="6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171" tIns="32085" rIns="64171" bIns="32085" anchor="ctr"/>
            <a:lstStyle/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IWRM </a:t>
              </a:r>
            </a:p>
            <a:p>
              <a:pPr algn="ctr"/>
              <a:r>
                <a:rPr lang="fr-CH" altLang="ja-JP" sz="12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Plans</a:t>
              </a:r>
              <a:endParaRPr lang="en-US" sz="3200" b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5343" y="10827"/>
              <a:ext cx="223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171" tIns="32085" rIns="64171" bIns="32085"/>
            <a:lstStyle/>
            <a:p>
              <a:r>
                <a:rPr lang="fr-CH" altLang="ja-JP" sz="900" b="1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 SPATIAL        PLANNING</a:t>
              </a:r>
              <a:endParaRPr lang="en-US" sz="32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22" name="Line 22"/>
            <p:cNvSpPr>
              <a:spLocks noChangeAspect="1" noChangeShapeType="1"/>
            </p:cNvSpPr>
            <p:nvPr/>
          </p:nvSpPr>
          <p:spPr bwMode="auto">
            <a:xfrm flipV="1">
              <a:off x="4219" y="12058"/>
              <a:ext cx="1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23" name="Line 23"/>
            <p:cNvSpPr>
              <a:spLocks noChangeAspect="1" noChangeShapeType="1"/>
            </p:cNvSpPr>
            <p:nvPr/>
          </p:nvSpPr>
          <p:spPr bwMode="auto">
            <a:xfrm flipV="1">
              <a:off x="7623" y="12177"/>
              <a:ext cx="2" cy="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24" name="Line 24"/>
            <p:cNvSpPr>
              <a:spLocks noChangeAspect="1" noChangeShapeType="1"/>
            </p:cNvSpPr>
            <p:nvPr/>
          </p:nvSpPr>
          <p:spPr bwMode="auto">
            <a:xfrm>
              <a:off x="4665" y="10672"/>
              <a:ext cx="0" cy="6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25" name="Line 25"/>
            <p:cNvSpPr>
              <a:spLocks noChangeAspect="1" noChangeShapeType="1"/>
            </p:cNvSpPr>
            <p:nvPr/>
          </p:nvSpPr>
          <p:spPr bwMode="auto">
            <a:xfrm>
              <a:off x="7182" y="10672"/>
              <a:ext cx="0" cy="6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26" name="Rectangle 26"/>
            <p:cNvSpPr>
              <a:spLocks noChangeAspect="1" noChangeArrowheads="1"/>
            </p:cNvSpPr>
            <p:nvPr/>
          </p:nvSpPr>
          <p:spPr bwMode="auto">
            <a:xfrm>
              <a:off x="5283" y="12846"/>
              <a:ext cx="1439" cy="808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171" tIns="32085" rIns="64171" bIns="32085" anchor="ctr"/>
            <a:lstStyle/>
            <a:p>
              <a:pPr algn="ctr"/>
              <a:r>
                <a:rPr lang="fr-CH" altLang="ja-JP" sz="900" b="1" smtClean="0">
                  <a:solidFill>
                    <a:srgbClr val="FFFF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Coastal Zone Management</a:t>
              </a: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27" name="Line 27"/>
            <p:cNvSpPr>
              <a:spLocks noChangeAspect="1" noChangeShapeType="1"/>
            </p:cNvSpPr>
            <p:nvPr/>
          </p:nvSpPr>
          <p:spPr bwMode="auto">
            <a:xfrm flipV="1">
              <a:off x="5388" y="12058"/>
              <a:ext cx="2" cy="9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28" name="Line 28"/>
            <p:cNvSpPr>
              <a:spLocks noChangeAspect="1" noChangeShapeType="1"/>
            </p:cNvSpPr>
            <p:nvPr/>
          </p:nvSpPr>
          <p:spPr bwMode="auto">
            <a:xfrm flipV="1">
              <a:off x="6346" y="12177"/>
              <a:ext cx="1" cy="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IN" sz="240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29" name="AutoShape 29"/>
            <p:cNvSpPr>
              <a:spLocks noChangeAspect="1" noChangeArrowheads="1"/>
            </p:cNvSpPr>
            <p:nvPr/>
          </p:nvSpPr>
          <p:spPr bwMode="auto">
            <a:xfrm>
              <a:off x="3065" y="11420"/>
              <a:ext cx="638" cy="47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64171" tIns="32085" rIns="64171" bIns="32085" anchor="ctr"/>
            <a:lstStyle/>
            <a:p>
              <a:pPr algn="ctr"/>
              <a:endParaRPr lang="en-US" altLang="ja-JP" sz="1200" smtClean="0">
                <a:solidFill>
                  <a:srgbClr val="000000"/>
                </a:solidFill>
                <a:ea typeface="MS Mincho" pitchFamily="49" charset="-128"/>
                <a:cs typeface="Times New Roman" pitchFamily="18" charset="0"/>
              </a:endParaRPr>
            </a:p>
            <a:p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1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752600"/>
            <a:ext cx="44958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752600"/>
            <a:ext cx="3200400" cy="23622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1066800" cy="2362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Policy Framework</a:t>
            </a:r>
            <a:endParaRPr lang="en-US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5908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Policy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25908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Regulation application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2590800"/>
            <a:ext cx="182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Legislation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78830" y="25908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Institutional framework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>
            <a:off x="2133600" y="2933700"/>
            <a:ext cx="457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457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2971800"/>
            <a:ext cx="457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1944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Inter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national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National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057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Local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4017"/>
            <a:ext cx="4419600" cy="23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4017"/>
            <a:ext cx="4648199" cy="230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Legal and Institutional Framework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5" y="1600200"/>
            <a:ext cx="6064230" cy="4708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4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Associated Requirements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National policies and strategies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Legal control regulations based on realistic standards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Promoting research for better understanding of the problem and interdependencies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Monitoring and evaluation of wastewater generation and use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Institutional manageability through inter-disciplinary institutions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Application of holistic health guidelines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Information, tools, techniques and technologies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Training and human resources development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Societal participation and awareness building</a:t>
            </a:r>
          </a:p>
        </p:txBody>
      </p:sp>
    </p:spTree>
    <p:extLst>
      <p:ext uri="{BB962C8B-B14F-4D97-AF65-F5344CB8AC3E}">
        <p14:creationId xmlns:p14="http://schemas.microsoft.com/office/powerpoint/2010/main" val="93820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6600"/>
                </a:solidFill>
              </a:rPr>
              <a:t>THANKS</a:t>
            </a:r>
            <a:endParaRPr lang="en-IN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70125"/>
          </a:xfrm>
        </p:spPr>
        <p:txBody>
          <a:bodyPr/>
          <a:lstStyle/>
          <a:p>
            <a:pPr marL="136525" indent="0">
              <a:buNone/>
            </a:pP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None/>
            </a:pPr>
            <a:r>
              <a:rPr lang="en-IN" dirty="0" smtClean="0"/>
              <a:t>			</a:t>
            </a:r>
            <a:r>
              <a:rPr lang="en-IN" b="1" dirty="0" smtClean="0">
                <a:solidFill>
                  <a:srgbClr val="000066"/>
                </a:solidFill>
              </a:rPr>
              <a:t>For more visit </a:t>
            </a:r>
          </a:p>
          <a:p>
            <a:pPr marL="136525" indent="0">
              <a:buNone/>
            </a:pPr>
            <a:r>
              <a:rPr lang="en-IN" dirty="0"/>
              <a:t>	</a:t>
            </a:r>
            <a:r>
              <a:rPr lang="en-IN" dirty="0" smtClean="0"/>
              <a:t>		www.icid.org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277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rice_food"/>
          <p:cNvPicPr>
            <a:picLocks noChangeAspect="1" noChangeArrowheads="1"/>
          </p:cNvPicPr>
          <p:nvPr/>
        </p:nvPicPr>
        <p:blipFill>
          <a:blip r:embed="rId2"/>
          <a:srcRect l="5407"/>
          <a:stretch>
            <a:fillRect/>
          </a:stretch>
        </p:blipFill>
        <p:spPr bwMode="auto">
          <a:xfrm>
            <a:off x="0" y="1295400"/>
            <a:ext cx="3998913" cy="279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World agriculture faces an enormous challenge  over the next</a:t>
            </a:r>
          </a:p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 40 years  to produce almost 50% more food up to 2030 and </a:t>
            </a:r>
          </a:p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double the food production by 2050</a:t>
            </a:r>
            <a:endParaRPr lang="en-I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9" y="4626620"/>
            <a:ext cx="9144000" cy="22313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Key drivers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 and  urbanization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Changing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Rapidly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growing water demand from 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industrial/energy, and domestic sectors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Increasing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under bio-energy crops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Climate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 impacts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Increasing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fresh water scarcity</a:t>
            </a:r>
            <a:endParaRPr lang="en-IN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5897" r="39640"/>
          <a:stretch>
            <a:fillRect/>
          </a:stretch>
        </p:blipFill>
        <p:spPr bwMode="auto">
          <a:xfrm>
            <a:off x="4038600" y="1295400"/>
            <a:ext cx="2895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India flood children"/>
          <p:cNvPicPr>
            <a:picLocks noChangeAspect="1" noChangeArrowheads="1"/>
          </p:cNvPicPr>
          <p:nvPr/>
        </p:nvPicPr>
        <p:blipFill>
          <a:blip r:embed="rId4"/>
          <a:srcRect r="2174"/>
          <a:stretch>
            <a:fillRect/>
          </a:stretch>
        </p:blipFill>
        <p:spPr bwMode="auto">
          <a:xfrm>
            <a:off x="7094538" y="1295400"/>
            <a:ext cx="20494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915"/>
              </p:ext>
            </p:extLst>
          </p:nvPr>
        </p:nvGraphicFramePr>
        <p:xfrm>
          <a:off x="533400" y="1027331"/>
          <a:ext cx="7772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477000" y="2971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b="1">
                <a:solidFill>
                  <a:srgbClr val="FFFFFF"/>
                </a:solidFill>
              </a:rPr>
              <a:t>Electricity</a:t>
            </a:r>
            <a:endParaRPr lang="en-IN" b="1">
              <a:solidFill>
                <a:srgbClr val="FFFFFF"/>
              </a:solidFill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553200" y="3505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b="1">
                <a:solidFill>
                  <a:srgbClr val="FFFFFF"/>
                </a:solidFill>
              </a:rPr>
              <a:t>Domestic</a:t>
            </a:r>
            <a:endParaRPr lang="en-IN" b="1">
              <a:solidFill>
                <a:srgbClr val="FFFFFF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962400" y="6324600"/>
            <a:ext cx="3894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OECD Environmental Outlook baseline (2008)</a:t>
            </a:r>
            <a:endParaRPr lang="en-IN" sz="1200"/>
          </a:p>
        </p:txBody>
      </p:sp>
      <p:sp>
        <p:nvSpPr>
          <p:cNvPr id="3" name="TextBox 2"/>
          <p:cNvSpPr txBox="1"/>
          <p:nvPr/>
        </p:nvSpPr>
        <p:spPr>
          <a:xfrm>
            <a:off x="685801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14A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Global freshwater </a:t>
            </a:r>
            <a:r>
              <a:rPr lang="en-US" sz="3600" b="1" dirty="0" smtClean="0">
                <a:ln w="11430"/>
                <a:solidFill>
                  <a:srgbClr val="14A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use: projections</a:t>
            </a:r>
            <a:endParaRPr lang="en-IN" sz="3600" b="1" dirty="0">
              <a:ln w="11430"/>
              <a:solidFill>
                <a:srgbClr val="14A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Contribution of NCWR such as WW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Arial" pitchFamily="34" charset="0"/>
                <a:cs typeface="Arial" pitchFamily="34" charset="0"/>
              </a:rPr>
              <a:t>Wastewater (raw, diluted or treated) is a resource of increasing global importance, particularly in urban and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peri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-urban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areas due to growing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wastewater volumes</a:t>
            </a: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Without proper management, wastewater use poses serious risks to human health and the environment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proper management, wastewater use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can contribute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significantly to sustaining livelihoods, food security and the quality of the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Wastewater already irrigates approximately 49 million acres of cropland, and 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10 per cent of the world's population would starve if they didn't have access to food grown that way </a:t>
            </a: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Wastewater irrigation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12776"/>
            <a:ext cx="8534400" cy="511256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majority of the urban areas, the activities in the wastewater sector are focused mostly on wastewater disposal than recycle and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reuse recycle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benefits of wastewater farming far outweigh the drawbacks 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reuse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of wastewater has not received much attention by the policy-decision makers perhaps because of the lack of viable models with necessary research and technology support, </a:t>
            </a: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strong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policies and legal framework at the national and state levels and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sufficient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trained manpower in the urban local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bodies are required.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</a:t>
            </a: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Benefits of wastewater </a:t>
            </a:r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use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8525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Direct benefits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N" sz="2000" dirty="0" smtClean="0">
                <a:latin typeface="Arial" pitchFamily="34" charset="0"/>
                <a:cs typeface="Arial" pitchFamily="34" charset="0"/>
              </a:rPr>
              <a:t>Recycles and thereby conserve water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1"/>
            <a:r>
              <a:rPr lang="en-IN" sz="2000" dirty="0" smtClean="0">
                <a:latin typeface="Arial" pitchFamily="34" charset="0"/>
                <a:cs typeface="Arial" pitchFamily="34" charset="0"/>
              </a:rPr>
              <a:t>Recycles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nutrients, thereby reducing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the need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for farmers to invest in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chemical fertilizer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, and</a:t>
            </a:r>
          </a:p>
          <a:p>
            <a:pPr lvl="1"/>
            <a:r>
              <a:rPr lang="en-IN" sz="2000" dirty="0" smtClean="0">
                <a:latin typeface="Arial" pitchFamily="34" charset="0"/>
                <a:cs typeface="Arial" pitchFamily="34" charset="0"/>
              </a:rPr>
              <a:t>Provides 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a reliable water supply to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farmers particularly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in low-income dry areas;</a:t>
            </a:r>
          </a:p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Indirect benefits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N" sz="2000" dirty="0" smtClean="0">
                <a:latin typeface="Arial" pitchFamily="34" charset="0"/>
                <a:cs typeface="Arial" pitchFamily="34" charset="0"/>
              </a:rPr>
              <a:t>Prevents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of pollution of rivers, canals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and other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surface water that would otherwise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be used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for the disposal of the wastewater, and</a:t>
            </a:r>
          </a:p>
          <a:p>
            <a:pPr lvl="1"/>
            <a:r>
              <a:rPr lang="en-IN" sz="2000" dirty="0" smtClean="0">
                <a:latin typeface="Arial" pitchFamily="34" charset="0"/>
                <a:cs typeface="Arial" pitchFamily="34" charset="0"/>
              </a:rPr>
              <a:t>Disposes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municipal wastewater in a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low cost and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hygienic way.</a:t>
            </a:r>
          </a:p>
        </p:txBody>
      </p:sp>
    </p:spTree>
    <p:extLst>
      <p:ext uri="{BB962C8B-B14F-4D97-AF65-F5344CB8AC3E}">
        <p14:creationId xmlns:p14="http://schemas.microsoft.com/office/powerpoint/2010/main" val="1389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Is there need for a policy?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708525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Wastewater as a new resource</a:t>
            </a:r>
          </a:p>
          <a:p>
            <a:pPr>
              <a:lnSpc>
                <a:spcPts val="3400"/>
              </a:lnSpc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Treated, partially treated, diluted or raw wastewater uses</a:t>
            </a:r>
          </a:p>
          <a:p>
            <a:pPr>
              <a:lnSpc>
                <a:spcPts val="3400"/>
              </a:lnSpc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Health risks management issues</a:t>
            </a:r>
          </a:p>
          <a:p>
            <a:pPr>
              <a:lnSpc>
                <a:spcPts val="3400"/>
              </a:lnSpc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Nutrient and land management</a:t>
            </a:r>
          </a:p>
          <a:p>
            <a:pPr>
              <a:lnSpc>
                <a:spcPts val="3400"/>
              </a:lnSpc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Economic considerations</a:t>
            </a:r>
          </a:p>
          <a:p>
            <a:pPr>
              <a:lnSpc>
                <a:spcPts val="3400"/>
              </a:lnSpc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Socio-cultural acceptability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60350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75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Policy elements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Is there a need for wastewater treatment and reuse?</a:t>
            </a:r>
          </a:p>
          <a:p>
            <a:r>
              <a:rPr lang="en-IN" dirty="0" smtClean="0"/>
              <a:t>How is greywater treated and reused?</a:t>
            </a:r>
          </a:p>
          <a:p>
            <a:r>
              <a:rPr lang="en-IN" dirty="0" smtClean="0"/>
              <a:t>How to achieve the objectives of wastewater use with maximum benefits with minimized environmental and health implications?</a:t>
            </a:r>
          </a:p>
          <a:p>
            <a:r>
              <a:rPr lang="en-IN" dirty="0" smtClean="0"/>
              <a:t>How to get the institutions work together?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National Health Policy</a:t>
            </a:r>
            <a:endParaRPr lang="en-IN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0895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“…to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achieve an acceptable standard of good health amongst the general population of the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country…..”</a:t>
            </a:r>
          </a:p>
          <a:p>
            <a:pPr>
              <a:lnSpc>
                <a:spcPct val="12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Recognize: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“ …that the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ambient environmental conditions are a significant determinant of the health risks to which a community is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exposed; such as unsafe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drinking water, unhygienic sanitation and air pollution significantly contribute to the burden of disease, particularly in urban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settings”. </a:t>
            </a:r>
          </a:p>
          <a:p>
            <a:pPr lvl="1">
              <a:lnSpc>
                <a:spcPct val="120000"/>
              </a:lnSpc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“ that the work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conditions in several sectors of employment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can be sub-standard effecting the health of the workers…”</a:t>
            </a:r>
          </a:p>
          <a:p>
            <a:pPr>
              <a:lnSpc>
                <a:spcPct val="120000"/>
              </a:lnSpc>
            </a:pP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4139</TotalTime>
  <Words>827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Impact of Water Resources Management practices on Health Policies  Avinash C Tyagi Secretary General, ICID</vt:lpstr>
      <vt:lpstr>PowerPoint Presentation</vt:lpstr>
      <vt:lpstr>PowerPoint Presentation</vt:lpstr>
      <vt:lpstr>Contribution of NCWR such as WW</vt:lpstr>
      <vt:lpstr>Wastewater irrigation</vt:lpstr>
      <vt:lpstr>Benefits of wastewater use</vt:lpstr>
      <vt:lpstr>Is there need for a policy?</vt:lpstr>
      <vt:lpstr>Policy elements</vt:lpstr>
      <vt:lpstr>National Health Policy</vt:lpstr>
      <vt:lpstr>National Water Policy</vt:lpstr>
      <vt:lpstr>Disaster Management Plans</vt:lpstr>
      <vt:lpstr>Urban Flood Management</vt:lpstr>
      <vt:lpstr>PowerPoint Presentation</vt:lpstr>
      <vt:lpstr>Legal and Institutional Framework</vt:lpstr>
      <vt:lpstr>Associated Requirements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xyz</dc:creator>
  <cp:lastModifiedBy>Reviewer</cp:lastModifiedBy>
  <cp:revision>473</cp:revision>
  <dcterms:created xsi:type="dcterms:W3CDTF">2010-06-18T07:03:13Z</dcterms:created>
  <dcterms:modified xsi:type="dcterms:W3CDTF">2012-02-20T21:27:41Z</dcterms:modified>
</cp:coreProperties>
</file>